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6" r:id="rId2"/>
    <p:sldId id="332" r:id="rId3"/>
    <p:sldId id="331" r:id="rId4"/>
    <p:sldId id="330" r:id="rId5"/>
    <p:sldId id="336" r:id="rId6"/>
    <p:sldId id="335" r:id="rId7"/>
    <p:sldId id="334" r:id="rId8"/>
    <p:sldId id="333" r:id="rId9"/>
    <p:sldId id="337" r:id="rId10"/>
    <p:sldId id="295" r:id="rId11"/>
    <p:sldId id="296" r:id="rId12"/>
    <p:sldId id="258" r:id="rId13"/>
    <p:sldId id="338" r:id="rId14"/>
    <p:sldId id="339" r:id="rId15"/>
    <p:sldId id="34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542A00"/>
    <a:srgbClr val="FF9966"/>
    <a:srgbClr val="924900"/>
    <a:srgbClr val="CC6600"/>
    <a:srgbClr val="666633"/>
    <a:srgbClr val="2E1700"/>
    <a:srgbClr val="CCECFF"/>
    <a:srgbClr val="FFF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6168" autoAdjust="0"/>
  </p:normalViewPr>
  <p:slideViewPr>
    <p:cSldViewPr>
      <p:cViewPr varScale="1">
        <p:scale>
          <a:sx n="58" d="100"/>
          <a:sy n="58" d="100"/>
        </p:scale>
        <p:origin x="3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31F823-2CF8-40A2-9AF3-128831AF7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31D4A4-3544-4F43-A10D-FD478D865CBD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4B06DA-6E48-4459-A4CD-35A784E2D8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B06DA-6E48-4459-A4CD-35A784E2D8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B06DA-6E48-4459-A4CD-35A784E2D8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7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06DA-6E48-4459-A4CD-35A784E2D86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06DA-6E48-4459-A4CD-35A784E2D86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93E6-A476-4EA2-8C26-39147DB26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61F2-9460-443C-A9B4-48EDF1EEA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B793-7283-4791-9670-77CFCF32C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1A15-51DB-4FA1-9824-E79E29DC9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4E817-1EE9-4063-9143-406B7FFEA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956E-F2D7-4870-AB6F-29CC093E3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46F8-652C-4213-9CCA-84476D9D0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E255-6764-4224-9B09-F4207C25F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900B3-A800-449A-9723-93CA790C8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51BA-B4E4-4225-BE4C-173761D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4660-D0E5-4D6E-B249-998588A05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727A929-6E5D-4229-BEA4-CD69A9E39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Kathy\Application Data\Microsoft\Media Catalog\Downloaded Clips\cl1\PH0357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733800" y="5638800"/>
            <a:ext cx="4648200" cy="646331"/>
          </a:xfrm>
          <a:prstGeom prst="rect">
            <a:avLst/>
          </a:prstGeom>
          <a:solidFill>
            <a:srgbClr val="924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Geography of SE Asia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2819400" cy="6001643"/>
          </a:xfrm>
          <a:prstGeom prst="rect">
            <a:avLst/>
          </a:prstGeom>
          <a:solidFill>
            <a:srgbClr val="9249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Made up of 2 major Regions: 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457200" indent="-457200"/>
            <a:r>
              <a:rPr lang="en-US" b="1" dirty="0">
                <a:solidFill>
                  <a:srgbClr val="FFFF00"/>
                </a:solidFill>
              </a:rPr>
              <a:t>Region One: </a:t>
            </a:r>
          </a:p>
          <a:p>
            <a:pPr marL="457200" indent="-457200"/>
            <a:r>
              <a:rPr lang="en-US" b="1" dirty="0">
                <a:solidFill>
                  <a:schemeClr val="bg1"/>
                </a:solidFill>
              </a:rPr>
              <a:t>	Mainland SE Asia: several peninsulas, jut </a:t>
            </a:r>
          </a:p>
          <a:p>
            <a:pPr marL="457200" indent="-457200"/>
            <a:r>
              <a:rPr lang="en-US" b="1" dirty="0">
                <a:solidFill>
                  <a:schemeClr val="bg1"/>
                </a:solidFill>
              </a:rPr>
              <a:t>	S. between India &amp; China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457200"/>
            <a:r>
              <a:rPr lang="en-US" b="1" dirty="0">
                <a:solidFill>
                  <a:schemeClr val="bg1"/>
                </a:solidFill>
              </a:rPr>
              <a:t>Today it is Myanmar, Thailand, Cambodia, Laos, Vietnam &amp; part of Malaysia</a:t>
            </a:r>
          </a:p>
        </p:txBody>
      </p:sp>
      <p:pic>
        <p:nvPicPr>
          <p:cNvPr id="2" name="Picture 2" descr="http://www.cebu-philippines.net/images/MapTier2SouthEastAs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12141"/>
            <a:ext cx="5562600" cy="4498059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581400" y="1143000"/>
            <a:ext cx="2286000" cy="2286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81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REGION ONE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Kathy\Application Data\Microsoft\Media Catalog\Downloaded Clips\cl39\j014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54864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u="sng" dirty="0">
                <a:solidFill>
                  <a:srgbClr val="F8FF16"/>
                </a:solidFill>
                <a:cs typeface="Times New Roman" charset="0"/>
              </a:rPr>
              <a:t>The most powerful Indian-influenced empire was the Khmer Empire</a:t>
            </a:r>
            <a:r>
              <a:rPr lang="en-US" sz="2600" b="1" u="sng" dirty="0">
                <a:solidFill>
                  <a:srgbClr val="F8FF1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bg1"/>
                </a:solidFill>
                <a:cs typeface="Times New Roman" charset="0"/>
              </a:rPr>
              <a:t>The Khmer Empire</a:t>
            </a:r>
            <a:r>
              <a:rPr lang="en-US" b="1" dirty="0">
                <a:solidFill>
                  <a:schemeClr val="bg1"/>
                </a:solidFill>
                <a:cs typeface="Times New Roman" charset="0"/>
              </a:rPr>
              <a:t> -  located in what is now Cambodia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Controlled much of SE Asia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CC66"/>
                </a:solidFill>
              </a:rPr>
              <a:t>Adopted Hindu and Buddhist beliefs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Large irrigation system – year-round rice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CC66"/>
                </a:solidFill>
              </a:rPr>
              <a:t>Growing population – increased tax revenues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Put wealth into public works: roads, reservoirs, hospitals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CC66"/>
                </a:solidFill>
              </a:rPr>
              <a:t>Built magnificent capital at Angkor – and  many temples</a:t>
            </a:r>
            <a:endParaRPr lang="en-US" b="1" dirty="0">
              <a:solidFill>
                <a:srgbClr val="FFCC66"/>
              </a:solidFill>
            </a:endParaRPr>
          </a:p>
        </p:txBody>
      </p:sp>
      <p:pic>
        <p:nvPicPr>
          <p:cNvPr id="8" name="Picture 8" descr="http://www.optiontours.com/images/har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00400"/>
            <a:ext cx="198036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peshawar.ch/images/thailand/paddiefarmer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185127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159.imageshack.us/img159/1322/khmerempire6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8600"/>
            <a:ext cx="2209800" cy="2818401"/>
          </a:xfrm>
          <a:prstGeom prst="rect">
            <a:avLst/>
          </a:prstGeom>
          <a:noFill/>
        </p:spPr>
      </p:pic>
      <p:pic>
        <p:nvPicPr>
          <p:cNvPr id="7172" name="Picture 4" descr="http://www.molon.de/galleries/Cambodia/People/images01/07%20Cambodian%20performers%20in%20traditional%20costu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419600"/>
            <a:ext cx="1447800" cy="21759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43600" y="6324600"/>
            <a:ext cx="2286000" cy="33855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Traditional Clothing</a:t>
            </a: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Kathy\Application Data\Microsoft\Media Catalog\Downloaded Clips\cl39\j014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3" descr="http://www.hobotraveler.com/1temp_rotaangko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62121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14"/>
          <p:cNvSpPr txBox="1">
            <a:spLocks noChangeArrowheads="1"/>
          </p:cNvSpPr>
          <p:nvPr/>
        </p:nvSpPr>
        <p:spPr bwMode="auto">
          <a:xfrm>
            <a:off x="228600" y="381000"/>
            <a:ext cx="3886200" cy="26776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Most famous temple in Khmer Empire = </a:t>
            </a:r>
            <a:r>
              <a:rPr lang="en-US" b="1" u="sng" dirty="0">
                <a:solidFill>
                  <a:srgbClr val="FFCC66"/>
                </a:solidFill>
              </a:rPr>
              <a:t>Angkor Wat</a:t>
            </a:r>
            <a:r>
              <a:rPr lang="en-US" b="1" dirty="0">
                <a:solidFill>
                  <a:srgbClr val="FFCC66"/>
                </a:solidFill>
              </a:rPr>
              <a:t> –</a:t>
            </a:r>
            <a:r>
              <a:rPr lang="en-US" b="1" dirty="0">
                <a:solidFill>
                  <a:schemeClr val="bg1"/>
                </a:solidFill>
              </a:rPr>
              <a:t> built in 1100s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66"/>
                </a:solidFill>
              </a:rPr>
              <a:t>One square mile – surrounded by 3 mile moat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Intricate carvings</a:t>
            </a:r>
          </a:p>
        </p:txBody>
      </p:sp>
      <p:pic>
        <p:nvPicPr>
          <p:cNvPr id="44037" name="Picture 15" descr="http://photos1.blogger.com/img/99/1034/640/angkor%20wat%20by%20isaac%20via%20bigtrip.org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988" y="3657600"/>
            <a:ext cx="3910012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6" descr="http://www.himalayankingdoms.com/bigphotos/Angkor_Wat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"/>
            <a:ext cx="4419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7" descr="http://www.user-engineering.org/kurosu/topimage/X18%20Angkor%20W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895600"/>
            <a:ext cx="19812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Kathy\Application Data\Microsoft\Media Catalog\Downloaded Clips\cl0\PH0000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2" descr="http://samourais.free.fr/Mongol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9146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3" descr="http://anaproy.homeip.net/~unilang/albums/cambodia/angkor_w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"/>
            <a:ext cx="53752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4" descr="http://travelpuppy.com/laos/images/laos-his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48200"/>
            <a:ext cx="51085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457200" y="4343400"/>
            <a:ext cx="5867400" cy="24384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CC66"/>
                </a:solidFill>
              </a:rPr>
              <a:t>Great expense building the temple weakened Khmer Empire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Attacked by outside invaders – notably the Mongols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CC66"/>
                </a:solidFill>
              </a:rPr>
              <a:t>In 1400s conquered by Thai people south of</a:t>
            </a:r>
            <a:r>
              <a:rPr lang="en-US" sz="2200" b="1" dirty="0">
                <a:solidFill>
                  <a:schemeClr val="bg1"/>
                </a:solidFill>
              </a:rPr>
              <a:t> China </a:t>
            </a:r>
            <a:endParaRPr lang="en-US" sz="2200" dirty="0"/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Kathy\Application Data\Microsoft\Media Catalog\Downloaded Clips\cl0\PH0000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228600" y="228600"/>
            <a:ext cx="6019800" cy="492443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</a:rPr>
              <a:t>Srivijaya Empire Flourishes in Indonesia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2895600" cy="341632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2E1700"/>
                </a:solidFill>
              </a:rPr>
              <a:t>Trading Empire 600s to 1200s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Vital to shipping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2E1700"/>
                </a:solidFill>
              </a:rPr>
              <a:t>Blended Indian beliefs into own form of spirit-based worship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Later, Islam came to the islands</a:t>
            </a:r>
          </a:p>
        </p:txBody>
      </p:sp>
      <p:pic>
        <p:nvPicPr>
          <p:cNvPr id="28676" name="Picture 4" descr="http://misterdeejay.metaforix.net/indonesia/colonialism/before/E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44002"/>
            <a:ext cx="4876800" cy="4590980"/>
          </a:xfrm>
          <a:prstGeom prst="rect">
            <a:avLst/>
          </a:prstGeom>
          <a:noFill/>
        </p:spPr>
      </p:pic>
      <p:pic>
        <p:nvPicPr>
          <p:cNvPr id="28678" name="Picture 6" descr="http://wpcontent.answcdn.com/wikipedia/commons/thumb/1/1d/Gadispalembang.jpg/220px-Gadispalemb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2066793" cy="1371600"/>
          </a:xfrm>
          <a:prstGeom prst="rect">
            <a:avLst/>
          </a:prstGeom>
          <a:noFill/>
        </p:spPr>
      </p:pic>
      <p:pic>
        <p:nvPicPr>
          <p:cNvPr id="28682" name="Picture 10" descr="http://www.shanghai-central.com/Old%20Chinese%20Junk%20with%20antiques%20cargo%2014%20centu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95800"/>
            <a:ext cx="2857498" cy="1905000"/>
          </a:xfrm>
          <a:prstGeom prst="rect">
            <a:avLst/>
          </a:prstGeom>
          <a:noFill/>
        </p:spPr>
      </p:pic>
      <p:pic>
        <p:nvPicPr>
          <p:cNvPr id="28684" name="Picture 12" descr="http://www.getsaltie.com/Wav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914400"/>
            <a:ext cx="2971800" cy="607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29400" y="1447800"/>
            <a:ext cx="2286000" cy="33855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Traditional Clothing</a:t>
            </a: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Kathy\Application Data\Microsoft\Media Catalog\Downloaded Clips\cl0\PH0000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4038600" cy="52322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VIETNAM  EMERGES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3886200" cy="563231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111 B.C. Chinese Han armies conquered Northern Vietnam</a:t>
            </a:r>
          </a:p>
          <a:p>
            <a:endParaRPr lang="en-US" b="1" dirty="0">
              <a:solidFill>
                <a:srgbClr val="542A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Controlled for 1,000 years</a:t>
            </a:r>
          </a:p>
          <a:p>
            <a:endParaRPr lang="en-US" b="1" dirty="0">
              <a:solidFill>
                <a:srgbClr val="542A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Vietnamese absorbed &amp; adopted: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Confucian ideas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Chinese Civil service program &amp;bureaucracy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Chinese speaking &amp; writing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542A00"/>
                </a:solidFill>
              </a:rPr>
              <a:t>Mahayana  Buddhist beliefs &amp; Daoism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228600"/>
            <a:ext cx="4114800" cy="1200329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66"/>
                </a:solidFill>
              </a:rPr>
              <a:t>Red River Delta  had irrigated rice paddies (fields) – provided food for growing population</a:t>
            </a:r>
          </a:p>
        </p:txBody>
      </p:sp>
      <p:pic>
        <p:nvPicPr>
          <p:cNvPr id="27654" name="Picture 6" descr="http://www.ethnictravel.com.vn/english/images/Ethnic_Travel_Way_of_Life_in_Red_River_Delt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00200"/>
            <a:ext cx="2673750" cy="1828800"/>
          </a:xfrm>
          <a:prstGeom prst="rect">
            <a:avLst/>
          </a:prstGeom>
          <a:noFill/>
        </p:spPr>
      </p:pic>
      <p:pic>
        <p:nvPicPr>
          <p:cNvPr id="27656" name="Picture 8" descr="http://www.onmarkproductions.com/assets/images/spread-of-buddhism-map-copyright-buddhanet-T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038600"/>
            <a:ext cx="3063942" cy="2514600"/>
          </a:xfrm>
          <a:prstGeom prst="rect">
            <a:avLst/>
          </a:prstGeom>
          <a:noFill/>
        </p:spPr>
      </p:pic>
      <p:pic>
        <p:nvPicPr>
          <p:cNvPr id="14" name="Picture 4" descr="http://www.sublet.com/images/states/vietna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600200"/>
            <a:ext cx="2209800" cy="2209800"/>
          </a:xfrm>
          <a:prstGeom prst="rect">
            <a:avLst/>
          </a:prstGeom>
          <a:noFill/>
        </p:spPr>
      </p:pic>
      <p:pic>
        <p:nvPicPr>
          <p:cNvPr id="27658" name="Picture 10" descr="http://www.cityofseattle.net/helpinglink/studentweb/webproject/image/buddh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038600"/>
            <a:ext cx="1687862" cy="1943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Kathy\Application Data\Microsoft\Media Catalog\Downloaded Clips\cl0\PH0000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3" y="405735"/>
            <a:ext cx="4914897" cy="4770537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CC66"/>
                </a:solidFill>
              </a:rPr>
              <a:t>With fall of  China’s Tang Dynasty –Vietnam  finally broke free of China in 939 A.D. 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rgbClr val="FFCC6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rgbClr val="FFCC6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rgbClr val="FFCC6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rgbClr val="FFCC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However, they remained a tributary state of China for years to come</a:t>
            </a:r>
          </a:p>
        </p:txBody>
      </p:sp>
      <p:pic>
        <p:nvPicPr>
          <p:cNvPr id="26626" name="Picture 2" descr="http://www.nguyenthaihocfoundation.org/images/lichsuVN/batrun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476" y="228600"/>
            <a:ext cx="3960221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819400"/>
            <a:ext cx="38100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Trung Trac</a:t>
            </a:r>
            <a:r>
              <a:rPr lang="en-US" sz="2200" dirty="0"/>
              <a:t> and her sister, </a:t>
            </a:r>
            <a:r>
              <a:rPr lang="en-US" sz="2200" b="1" dirty="0"/>
              <a:t>Trung Nhi</a:t>
            </a:r>
            <a:r>
              <a:rPr lang="en-US" sz="2200" dirty="0"/>
              <a:t>, rallied their troops to fight against the Chinese</a:t>
            </a:r>
          </a:p>
        </p:txBody>
      </p:sp>
      <p:pic>
        <p:nvPicPr>
          <p:cNvPr id="26628" name="Picture 4" descr="http://freedomforvietnam.files.wordpress.com/2010/07/ngoquye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67200"/>
            <a:ext cx="3352800" cy="23581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66800" y="5181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5105400"/>
            <a:ext cx="3200400" cy="1323439"/>
          </a:xfrm>
          <a:prstGeom prst="rect">
            <a:avLst/>
          </a:prstGeom>
          <a:solidFill>
            <a:srgbClr val="FF9966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PICTURE:</a:t>
            </a:r>
            <a:r>
              <a:rPr lang="en-US" sz="1600" b="1" dirty="0"/>
              <a:t> General Ngô Quyền successfully ends Chinese occupation of Vietnam. This monumental victory took place at the River of Bạch Đằng in 938A.D., </a:t>
            </a:r>
          </a:p>
        </p:txBody>
      </p:sp>
      <p:pic>
        <p:nvPicPr>
          <p:cNvPr id="1026" name="Picture 2" descr="http://www.audleyblog.com/wordpress/wp-content/uploads/2012/09/pa_then_ladies_vietnam_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029200"/>
            <a:ext cx="2140735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6477000"/>
            <a:ext cx="2286000" cy="33855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Traditional Clothing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B75DE5E0-17CD-4406-ACB7-273F4083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25" y="2161705"/>
            <a:ext cx="4648200" cy="156966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CC66"/>
                </a:solidFill>
              </a:rPr>
              <a:t>Through all of that, the Vietnamese still Preserved their Identity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Kathy\Application Data\Microsoft\Media Catalog\Downloaded Clips\cl1\PH0357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2819400" cy="6063198"/>
          </a:xfrm>
          <a:prstGeom prst="rect">
            <a:avLst/>
          </a:prstGeom>
          <a:solidFill>
            <a:srgbClr val="9249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Made up of 2 major Regions:  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800" b="1" dirty="0">
                <a:solidFill>
                  <a:srgbClr val="FFFF00"/>
                </a:solidFill>
              </a:rPr>
              <a:t>Region Two:</a:t>
            </a:r>
          </a:p>
          <a:p>
            <a:pPr marL="457200" indent="-457200"/>
            <a:r>
              <a:rPr lang="en-US" b="1" dirty="0">
                <a:solidFill>
                  <a:schemeClr val="bg1"/>
                </a:solidFill>
              </a:rPr>
              <a:t>Consists of more than 20,000 islands scattered between Indian Ocean &amp; South China  Sea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457200"/>
            <a:r>
              <a:rPr lang="en-US" b="1" dirty="0">
                <a:solidFill>
                  <a:schemeClr val="bg1"/>
                </a:solidFill>
              </a:rPr>
              <a:t>Today it is Indonesia, Singapore, Brunei &amp; the Philippines</a:t>
            </a:r>
          </a:p>
        </p:txBody>
      </p:sp>
      <p:pic>
        <p:nvPicPr>
          <p:cNvPr id="2" name="Picture 2" descr="http://www.cebu-philippines.net/images/MapTier2SouthEastAs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14400"/>
            <a:ext cx="5562600" cy="4498059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21072832">
            <a:off x="3990746" y="2657512"/>
            <a:ext cx="5181600" cy="33044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72200" y="1981200"/>
            <a:ext cx="1524000" cy="1676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10000" y="3352800"/>
            <a:ext cx="1524000" cy="1676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81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REGION TWO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33800" y="5791200"/>
            <a:ext cx="4343400" cy="5847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Geography of SE Asia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Kathy\Application Data\Microsoft\Media Catalog\Downloaded Clips\cl1\PH0357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66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434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Mainland </a:t>
            </a:r>
            <a:r>
              <a:rPr lang="en-US" sz="3200" b="1" dirty="0">
                <a:solidFill>
                  <a:srgbClr val="FFFF00"/>
                </a:solidFill>
              </a:rPr>
              <a:t>separated </a:t>
            </a:r>
            <a:r>
              <a:rPr lang="en-US" sz="3200" b="1" dirty="0">
                <a:solidFill>
                  <a:schemeClr val="bg1"/>
                </a:solidFill>
              </a:rPr>
              <a:t>from rest of Asia–</a:t>
            </a:r>
            <a:r>
              <a:rPr lang="en-US" sz="3200" b="1" dirty="0">
                <a:solidFill>
                  <a:srgbClr val="FFFF00"/>
                </a:solidFill>
              </a:rPr>
              <a:t>by mountains  </a:t>
            </a:r>
            <a:r>
              <a:rPr lang="en-US" sz="3200" b="1" dirty="0">
                <a:solidFill>
                  <a:schemeClr val="bg1"/>
                </a:solidFill>
              </a:rPr>
              <a:t>&amp; plateaus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River Valleys home to early civilizations:</a:t>
            </a:r>
          </a:p>
        </p:txBody>
      </p:sp>
      <p:pic>
        <p:nvPicPr>
          <p:cNvPr id="2050" name="Picture 2" descr="http://www.future.org/sites/future.org/files/images/tibetlandscape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276600" cy="2184401"/>
          </a:xfrm>
          <a:prstGeom prst="rect">
            <a:avLst/>
          </a:prstGeom>
          <a:noFill/>
        </p:spPr>
      </p:pic>
      <p:pic>
        <p:nvPicPr>
          <p:cNvPr id="2052" name="Picture 4" descr="http://www.travel-pictures-gallery.com/images/thailand/chiang-saen/chiang-saen-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038600" cy="2692400"/>
          </a:xfrm>
          <a:prstGeom prst="rect">
            <a:avLst/>
          </a:prstGeom>
          <a:noFill/>
        </p:spPr>
      </p:pic>
      <p:pic>
        <p:nvPicPr>
          <p:cNvPr id="2054" name="Picture 6" descr="http://image.shutterstock.com/display_pic_with_logo/61383/61383,1204234686,3/stock-photo-mekong-river-view-9871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743200"/>
            <a:ext cx="2449286" cy="1752600"/>
          </a:xfrm>
          <a:prstGeom prst="rect">
            <a:avLst/>
          </a:prstGeom>
          <a:noFill/>
        </p:spPr>
      </p:pic>
      <p:pic>
        <p:nvPicPr>
          <p:cNvPr id="2056" name="Picture 8" descr="http://parkerlab.bio.uci.edu/pictures/photography%20pictures/Cambodia/bigthumbs/screenIMG_5934_twe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343400"/>
            <a:ext cx="3324225" cy="198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Kathy\Application Data\Microsoft\Media Catalog\Downloaded Clips\cl1\PH03579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2667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CCECFF"/>
                </a:solidFill>
              </a:rPr>
              <a:t>Trade Routes  - determined by </a:t>
            </a:r>
            <a:r>
              <a:rPr lang="en-US" b="1" u="sng" dirty="0">
                <a:solidFill>
                  <a:srgbClr val="FFFF00"/>
                </a:solidFill>
              </a:rPr>
              <a:t>Monsoons </a:t>
            </a:r>
            <a:r>
              <a:rPr lang="en-US" b="1" dirty="0">
                <a:solidFill>
                  <a:srgbClr val="FFFF00"/>
                </a:solidFill>
              </a:rPr>
              <a:t>(seasonal wind &amp; rain)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CCECFF"/>
                </a:solidFill>
              </a:rPr>
              <a:t>Safe harbors became centers for trade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CCECFF"/>
                </a:solidFill>
              </a:rPr>
              <a:t>Trade network lined SE Asia, India, China,      E. Africa, Middle East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FFFF00"/>
                </a:solidFill>
              </a:rPr>
              <a:t>First key product = Spices</a:t>
            </a:r>
          </a:p>
        </p:txBody>
      </p:sp>
      <p:pic>
        <p:nvPicPr>
          <p:cNvPr id="3074" name="Picture 2" descr="http://upload.wikimedia.org/wikipedia/commons/7/78/Southeast_Asia_trade_route_map_XIIcentu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7762" y="218474"/>
            <a:ext cx="4849008" cy="4114800"/>
          </a:xfrm>
          <a:prstGeom prst="rect">
            <a:avLst/>
          </a:prstGeom>
          <a:noFill/>
        </p:spPr>
      </p:pic>
      <p:pic>
        <p:nvPicPr>
          <p:cNvPr id="3076" name="Picture 4" descr="http://imgc.allpostersimages.com/images/P-473-488-90/62/6244/64K3100Z/posters/spices-used-in-thai-food-thailand-southeast-asia-as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648200"/>
            <a:ext cx="3224665" cy="1600200"/>
          </a:xfrm>
          <a:prstGeom prst="rect">
            <a:avLst/>
          </a:prstGeom>
          <a:noFill/>
        </p:spPr>
      </p:pic>
      <p:pic>
        <p:nvPicPr>
          <p:cNvPr id="3078" name="Picture 6" descr="http://dinnerwithweijia.files.wordpress.com/2012/03/img_14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36800" cy="1752600"/>
          </a:xfrm>
          <a:prstGeom prst="rect">
            <a:avLst/>
          </a:prstGeom>
          <a:noFill/>
        </p:spPr>
      </p:pic>
      <p:pic>
        <p:nvPicPr>
          <p:cNvPr id="3082" name="Picture 10" descr="http://lovingthebike.com/wp-content/uploads/2011/06/Red-Chili-Peppe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143000"/>
            <a:ext cx="1821795" cy="2762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Kathy\Application Data\Microsoft\Media Catalog\Downloaded Clips\cl39\j0144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28600" y="357188"/>
            <a:ext cx="4343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Early Traditions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Developed own culture before Indian &amp; Chinese influences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Many diverse ethnic groups – isolated villages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Females able to take part in spice trade –  some so wealthy -  became rulers!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Matrilineal</a:t>
            </a:r>
            <a:r>
              <a:rPr lang="en-US" sz="2800" b="1" dirty="0">
                <a:solidFill>
                  <a:srgbClr val="FFFF00"/>
                </a:solidFill>
              </a:rPr>
              <a:t>  descent custom in SE Asia </a:t>
            </a:r>
            <a:r>
              <a:rPr lang="en-US" sz="2000" b="1" dirty="0">
                <a:solidFill>
                  <a:schemeClr val="bg1"/>
                </a:solidFill>
              </a:rPr>
              <a:t>(carry family name and lineage from the women)</a:t>
            </a:r>
          </a:p>
        </p:txBody>
      </p:sp>
      <p:pic>
        <p:nvPicPr>
          <p:cNvPr id="28678" name="Picture 6" descr="http://imagecache6.allposters.com/LRG/21/2160/FU2CD00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2" descr="http://farm3.staticflickr.com/2378/2036055029_4193ceb896_z.jpg?zz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8327">
            <a:off x="5937776" y="2829646"/>
            <a:ext cx="2557775" cy="1738487"/>
          </a:xfrm>
          <a:prstGeom prst="rect">
            <a:avLst/>
          </a:prstGeom>
          <a:noFill/>
        </p:spPr>
      </p:pic>
      <p:pic>
        <p:nvPicPr>
          <p:cNvPr id="12290" name="Picture 2" descr="http://t3.gstatic.com/images?q=tbn:ANd9GcSNAkU1AWKKGE4867Xd7_C-fD6FitcYoNVae-awkyMzh0n0MR-HGOPebJl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3962400"/>
            <a:ext cx="2133601" cy="2797631"/>
          </a:xfrm>
          <a:prstGeom prst="rect">
            <a:avLst/>
          </a:prstGeom>
          <a:noFill/>
        </p:spPr>
      </p:pic>
      <p:pic>
        <p:nvPicPr>
          <p:cNvPr id="12300" name="Picture 12" descr="http://www.ctahr.hawaii.edu/foodsafety-ces/images/treasur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724400"/>
            <a:ext cx="1981200" cy="1805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Kathy\Application Data\Microsoft\Media Catalog\Downloaded Clips\cl39\j014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33400" y="357188"/>
            <a:ext cx="4038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Indian Influences in Southeast Asia</a:t>
            </a:r>
            <a:r>
              <a:rPr lang="en-US" sz="28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– reached peak 500 – 1000 A.D</a:t>
            </a:r>
            <a:endParaRPr lang="en-US" sz="2800" b="1" u="sng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Married into influential families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Traded products &amp; raw materials (cotton, timber, spices, gold)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spreading Hinduism, Buddhism &amp; Islam</a:t>
            </a:r>
            <a:r>
              <a:rPr lang="en-US" sz="2800" b="1" dirty="0">
                <a:solidFill>
                  <a:srgbClr val="FFFF99"/>
                </a:solidFill>
              </a:rPr>
              <a:t>–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Many temples   were built in the Indian style</a:t>
            </a:r>
          </a:p>
        </p:txBody>
      </p:sp>
      <p:pic>
        <p:nvPicPr>
          <p:cNvPr id="29698" name="Picture 2" descr="http://farm4.static.flickr.com/3123/2370907010_dd78dede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943100" cy="1364056"/>
          </a:xfrm>
          <a:prstGeom prst="rect">
            <a:avLst/>
          </a:prstGeom>
          <a:noFill/>
        </p:spPr>
      </p:pic>
      <p:pic>
        <p:nvPicPr>
          <p:cNvPr id="29700" name="Picture 4" descr="http://i-cdn.apartmenttherapy.com/uimages/ny/5-8-timber-stool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1905203" cy="2266951"/>
          </a:xfrm>
          <a:prstGeom prst="rect">
            <a:avLst/>
          </a:prstGeom>
          <a:noFill/>
        </p:spPr>
      </p:pic>
      <p:pic>
        <p:nvPicPr>
          <p:cNvPr id="29704" name="Picture 8" descr="http://upload.wikimedia.org/wikipedia/commons/thumb/e/ed/Horyu-ji09s3200.jpg/220px-Horyu-ji09s3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905000"/>
            <a:ext cx="1375768" cy="2057400"/>
          </a:xfrm>
          <a:prstGeom prst="rect">
            <a:avLst/>
          </a:prstGeom>
          <a:noFill/>
        </p:spPr>
      </p:pic>
      <p:pic>
        <p:nvPicPr>
          <p:cNvPr id="8194" name="Picture 2" descr="http://imgc.artprintimages.com/images/art-print/charcrit-boonsom-sri-mariamman-temple-a-hindu-temple-in-singapore-southeast-asia_i-G-36-3696-PU7AF00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91000"/>
            <a:ext cx="324891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24400" y="2514600"/>
            <a:ext cx="2743200" cy="1477328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PAGODA</a:t>
            </a:r>
            <a:r>
              <a:rPr lang="en-US" sz="1800" dirty="0"/>
              <a:t>: A Hindu or Buddhist temple or sacred building, typically a many-tiered tower, in India and the Far East.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PAGODA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5791200"/>
            <a:ext cx="1981200" cy="830997"/>
          </a:xfrm>
          <a:prstGeom prst="rect">
            <a:avLst/>
          </a:prstGeom>
          <a:solidFill>
            <a:srgbClr val="FFCC66"/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Sri Mariamman </a:t>
            </a:r>
            <a:r>
              <a:rPr lang="en-US" sz="1600" b="1" dirty="0"/>
              <a:t>Temple</a:t>
            </a:r>
            <a:r>
              <a:rPr lang="en-US" sz="1600" dirty="0"/>
              <a:t>, a Hindu </a:t>
            </a:r>
            <a:r>
              <a:rPr lang="en-US" sz="1600" b="1" dirty="0"/>
              <a:t>Temple</a:t>
            </a:r>
            <a:r>
              <a:rPr lang="en-US" sz="1600" dirty="0"/>
              <a:t> in Singapore</a:t>
            </a: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Kathy\Application Data\Microsoft\Media Catalog\Downloaded Clips\cl1\PH0357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images.google.com/url?q=http://www.amgmedia.com/freephotos/budd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0"/>
            <a:ext cx="2286000" cy="204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go.hrw.com/venus_images/0306MC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dlshq.org/images/buddh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1828800" cy="263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724400"/>
            <a:ext cx="3711387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grouptourstoindia.com/images/temple-tour-of-south-india/chenna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181600"/>
            <a:ext cx="1935163" cy="13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t2.gstatic.com/images?q=tbn:ANd9GcTOM5Hu9q2dmuEuibVQptMWZSDQtSU-w1d9-7lgDZjzOnunHv-d_sMcBCa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04800"/>
            <a:ext cx="1698953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Kathy\Application Data\Microsoft\Media Catalog\Downloaded Clips\cl1\PH0357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mage1.masterfile.com/em_w/02/82/51/841-0282517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296" y="609600"/>
            <a:ext cx="3425886" cy="2286000"/>
          </a:xfrm>
          <a:prstGeom prst="rect">
            <a:avLst/>
          </a:prstGeom>
          <a:noFill/>
        </p:spPr>
      </p:pic>
      <p:pic>
        <p:nvPicPr>
          <p:cNvPr id="11" name="Picture 2" descr="http://www.ucalgary.ca/applied_history/tutor/imageislam/Seas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767006" cy="35466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43600" y="22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Mosque in Malaysia</a:t>
            </a:r>
          </a:p>
        </p:txBody>
      </p:sp>
      <p:pic>
        <p:nvPicPr>
          <p:cNvPr id="31750" name="Picture 6" descr="http://image1.masterfile.com/em_w/02/90/24/841-02902487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296" y="4364126"/>
            <a:ext cx="2969101" cy="1981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86816" y="4092476"/>
            <a:ext cx="1966656" cy="2308324"/>
          </a:xfrm>
          <a:prstGeom prst="rect">
            <a:avLst/>
          </a:prstGeom>
          <a:solidFill>
            <a:srgbClr val="FFCC66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Today </a:t>
            </a:r>
            <a:r>
              <a:rPr lang="en-US" b="1" u="sng" dirty="0"/>
              <a:t>Indonesia</a:t>
            </a:r>
            <a:r>
              <a:rPr lang="en-US" b="1" dirty="0"/>
              <a:t> has the </a:t>
            </a:r>
            <a:r>
              <a:rPr lang="en-US" b="1" u="sng" dirty="0"/>
              <a:t>largest Muslim population in the world</a:t>
            </a:r>
          </a:p>
        </p:txBody>
      </p:sp>
      <p:pic>
        <p:nvPicPr>
          <p:cNvPr id="9218" name="Picture 2" descr="http://foxhugh.files.wordpress.com/2012/03/se-asian-religions-ma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3273" y="3276600"/>
            <a:ext cx="3553431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Kathy\Application Data\Microsoft\Media Catalog\Downloaded Clips\cl39\j014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800" y="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8FF16"/>
                </a:solidFill>
                <a:cs typeface="Times New Roman" charset="0"/>
              </a:rPr>
              <a:t>The Pagan Kingdom</a:t>
            </a:r>
            <a:endParaRPr lang="en-US" sz="2800" b="1" u="sng" dirty="0">
              <a:solidFill>
                <a:srgbClr val="F8FF16"/>
              </a:solidFill>
            </a:endParaRPr>
          </a:p>
        </p:txBody>
      </p:sp>
      <p:pic>
        <p:nvPicPr>
          <p:cNvPr id="5122" name="Picture 2" descr="http://upload.wikimedia.org/wikipedia/commons/thumb/c/c0/Pagan_Empire_--_Sithu_II.PNG/250px-Pagan_Empire_--_Sithu_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717" y="228600"/>
            <a:ext cx="2854683" cy="632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" y="781467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Arose in present day Myanmar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1044 A.D. Kingdom was united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Buddhism major religion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Built many Buddhist temples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Stupas </a:t>
            </a:r>
            <a:r>
              <a:rPr lang="en-US" sz="2800" b="1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dome shaped shrines/temples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Fell to conquering Mongols in 1287</a:t>
            </a:r>
          </a:p>
        </p:txBody>
      </p:sp>
      <p:pic>
        <p:nvPicPr>
          <p:cNvPr id="12" name="Picture 6" descr="http://mw2.google.com/mw-panoramio/photos/medium/23749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953000"/>
            <a:ext cx="2474205" cy="16428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95800" y="4343400"/>
            <a:ext cx="1600200" cy="107721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Shwezigon </a:t>
            </a:r>
          </a:p>
          <a:p>
            <a:r>
              <a:rPr lang="en-US" sz="1600" b="1" dirty="0"/>
              <a:t>Buddhist Pagoda/Stupa </a:t>
            </a:r>
          </a:p>
          <a:p>
            <a:r>
              <a:rPr lang="en-US" sz="1600" b="1" dirty="0"/>
              <a:t>In Myanmar</a:t>
            </a:r>
          </a:p>
        </p:txBody>
      </p:sp>
      <p:pic>
        <p:nvPicPr>
          <p:cNvPr id="8194" name="Picture 2" descr="http://upload.wikimedia.org/wikipedia/commons/f/f3/Sanchi_Stu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105400"/>
            <a:ext cx="2337469" cy="1552575"/>
          </a:xfrm>
          <a:prstGeom prst="rect">
            <a:avLst/>
          </a:prstGeom>
          <a:noFill/>
        </p:spPr>
      </p:pic>
      <p:pic>
        <p:nvPicPr>
          <p:cNvPr id="8198" name="Picture 6" descr="http://upload.wikimedia.org/wikipedia/commons/5/50/Great_stupa_in_Mindro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1563397" cy="2076450"/>
          </a:xfrm>
          <a:prstGeom prst="rect">
            <a:avLst/>
          </a:prstGeom>
          <a:noFill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00200" y="4724400"/>
            <a:ext cx="1219200" cy="40011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STUPAS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200" name="Picture 8" descr="http://i.ytimg.com/vi/3W0dkraFMm0/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28600"/>
            <a:ext cx="1524000" cy="1143000"/>
          </a:xfrm>
          <a:prstGeom prst="rect">
            <a:avLst/>
          </a:prstGeom>
          <a:noFill/>
        </p:spPr>
      </p:pic>
      <p:pic>
        <p:nvPicPr>
          <p:cNvPr id="8202" name="Picture 10" descr="http://filipinosinhamilton.files.wordpress.com/2012/05/fih-the-sinulog-festival-header-image.png?w=500&amp;h=3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700" y="1276082"/>
            <a:ext cx="1752600" cy="11391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38600" y="2209800"/>
            <a:ext cx="2057400" cy="33855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Traditional Clothing</a:t>
            </a: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596</Words>
  <Application>Microsoft Office PowerPoint</Application>
  <PresentationFormat>On-screen Show (4:3)</PresentationFormat>
  <Paragraphs>99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Tempus Sans ITC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Kathleen D. Harrington</cp:lastModifiedBy>
  <cp:revision>290</cp:revision>
  <cp:lastPrinted>2018-09-20T14:00:53Z</cp:lastPrinted>
  <dcterms:created xsi:type="dcterms:W3CDTF">2005-08-28T15:44:08Z</dcterms:created>
  <dcterms:modified xsi:type="dcterms:W3CDTF">2019-09-04T21:05:13Z</dcterms:modified>
</cp:coreProperties>
</file>